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al Bold" panose="020B0704020202020204" pitchFamily="3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26" autoAdjust="0"/>
  </p:normalViewPr>
  <p:slideViewPr>
    <p:cSldViewPr>
      <p:cViewPr varScale="1">
        <p:scale>
          <a:sx n="80" d="100"/>
          <a:sy n="80" d="100"/>
        </p:scale>
        <p:origin x="208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Sheet1!$A$1:$A$15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Sheet1!$B$1:$B$15</c:f>
              <c:numCache>
                <c:formatCode>General</c:formatCode>
                <c:ptCount val="15"/>
                <c:pt idx="0">
                  <c:v>7395599</c:v>
                </c:pt>
                <c:pt idx="1">
                  <c:v>7348328</c:v>
                </c:pt>
                <c:pt idx="2">
                  <c:v>7305888</c:v>
                </c:pt>
                <c:pt idx="3">
                  <c:v>7160005</c:v>
                </c:pt>
                <c:pt idx="4">
                  <c:v>7073572</c:v>
                </c:pt>
                <c:pt idx="5">
                  <c:v>6984225</c:v>
                </c:pt>
                <c:pt idx="6">
                  <c:v>6894139</c:v>
                </c:pt>
                <c:pt idx="7">
                  <c:v>6803468</c:v>
                </c:pt>
                <c:pt idx="8">
                  <c:v>6710798</c:v>
                </c:pt>
                <c:pt idx="9">
                  <c:v>6616726</c:v>
                </c:pt>
                <c:pt idx="10">
                  <c:v>6550696</c:v>
                </c:pt>
                <c:pt idx="11">
                  <c:v>6507301</c:v>
                </c:pt>
                <c:pt idx="12">
                  <c:v>6465097</c:v>
                </c:pt>
                <c:pt idx="13">
                  <c:v>6446596</c:v>
                </c:pt>
                <c:pt idx="14">
                  <c:v>6444366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F1-C54B-AF99-25801A985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009440"/>
        <c:axId val="462011168"/>
      </c:lineChart>
      <c:catAx>
        <c:axId val="4620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BG"/>
          </a:p>
        </c:txPr>
        <c:crossAx val="462011168"/>
        <c:crosses val="autoZero"/>
        <c:auto val="1"/>
        <c:lblAlgn val="ctr"/>
        <c:lblOffset val="100"/>
        <c:noMultiLvlLbl val="0"/>
      </c:catAx>
      <c:valAx>
        <c:axId val="462011168"/>
        <c:scaling>
          <c:orientation val="minMax"/>
          <c:max val="7400000"/>
          <c:min val="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BG"/>
          </a:p>
        </c:txPr>
        <c:crossAx val="46200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54929" y="0"/>
            <a:ext cx="5142556" cy="10287000"/>
            <a:chOff x="0" y="0"/>
            <a:chExt cx="1354418" cy="270933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354418" cy="2709333"/>
            </a:xfrm>
            <a:custGeom>
              <a:avLst/>
              <a:gdLst/>
              <a:ahLst/>
              <a:cxnLst/>
              <a:rect l="l" t="t" r="r" b="b"/>
              <a:pathLst>
                <a:path w="1354418" h="2709333">
                  <a:moveTo>
                    <a:pt x="0" y="0"/>
                  </a:moveTo>
                  <a:lnTo>
                    <a:pt x="1354418" y="0"/>
                  </a:lnTo>
                  <a:lnTo>
                    <a:pt x="13544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68C"/>
            </a:solidFill>
          </p:spPr>
          <p:txBody>
            <a:bodyPr/>
            <a:lstStyle/>
            <a:p>
              <a:endParaRPr lang="en-B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35441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48228" y="1426624"/>
            <a:ext cx="6613401" cy="7541436"/>
            <a:chOff x="0" y="8141"/>
            <a:chExt cx="698500" cy="796518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8141"/>
              <a:ext cx="698500" cy="796518"/>
            </a:xfrm>
            <a:custGeom>
              <a:avLst/>
              <a:gdLst/>
              <a:ahLst/>
              <a:cxnLst/>
              <a:rect l="l" t="t" r="r" b="b"/>
              <a:pathLst>
                <a:path w="698500" h="796518">
                  <a:moveTo>
                    <a:pt x="375337" y="7037"/>
                  </a:moveTo>
                  <a:lnTo>
                    <a:pt x="672413" y="179881"/>
                  </a:lnTo>
                  <a:cubicBezTo>
                    <a:pt x="688564" y="189278"/>
                    <a:pt x="698500" y="206554"/>
                    <a:pt x="698500" y="225240"/>
                  </a:cubicBezTo>
                  <a:lnTo>
                    <a:pt x="698500" y="571278"/>
                  </a:lnTo>
                  <a:cubicBezTo>
                    <a:pt x="698500" y="589964"/>
                    <a:pt x="688564" y="607240"/>
                    <a:pt x="672413" y="616637"/>
                  </a:cubicBezTo>
                  <a:lnTo>
                    <a:pt x="375337" y="789481"/>
                  </a:lnTo>
                  <a:cubicBezTo>
                    <a:pt x="359211" y="798864"/>
                    <a:pt x="339289" y="798864"/>
                    <a:pt x="323163" y="789481"/>
                  </a:cubicBezTo>
                  <a:lnTo>
                    <a:pt x="26087" y="616637"/>
                  </a:lnTo>
                  <a:cubicBezTo>
                    <a:pt x="9936" y="607240"/>
                    <a:pt x="0" y="589964"/>
                    <a:pt x="0" y="571278"/>
                  </a:cubicBezTo>
                  <a:lnTo>
                    <a:pt x="0" y="225240"/>
                  </a:lnTo>
                  <a:cubicBezTo>
                    <a:pt x="0" y="206554"/>
                    <a:pt x="9936" y="189278"/>
                    <a:pt x="26087" y="179881"/>
                  </a:cubicBezTo>
                  <a:lnTo>
                    <a:pt x="323163" y="7037"/>
                  </a:lnTo>
                  <a:cubicBezTo>
                    <a:pt x="339289" y="-2346"/>
                    <a:pt x="359211" y="-2346"/>
                    <a:pt x="375337" y="703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-279400" ty="0" sx="100000" sy="100000" flip="none" algn="tl"/>
            </a:blipFill>
          </p:spPr>
          <p:txBody>
            <a:bodyPr/>
            <a:lstStyle/>
            <a:p>
              <a:endParaRPr lang="en-BG" dirty="0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sp>
        <p:nvSpPr>
          <p:cNvPr id="8" name="TextBox 8"/>
          <p:cNvSpPr txBox="1"/>
          <p:nvPr/>
        </p:nvSpPr>
        <p:spPr>
          <a:xfrm>
            <a:off x="1028700" y="7574110"/>
            <a:ext cx="11524819" cy="214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Module: Lorem ipsum dolor sit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Student: John Doe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Number: 12345678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and Year of Study: International Business Management, 1</a:t>
            </a:r>
            <a:r>
              <a:rPr lang="en-US" sz="2400" spc="-48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</a:t>
            </a:r>
          </a:p>
          <a:p>
            <a:pPr algn="l">
              <a:lnSpc>
                <a:spcPts val="3359"/>
              </a:lnSpc>
            </a:pPr>
            <a:r>
              <a:rPr lang="en-US" sz="2400" spc="-4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Count: 123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1" y="3657616"/>
            <a:ext cx="9105900" cy="3067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98"/>
              </a:lnSpc>
            </a:pPr>
            <a:r>
              <a:rPr lang="en-US" sz="5998" b="1" spc="-179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LOREM IPSUM DOLOR SIT AMET CONSECTETUR ADIPISCING ELIT EM 2010-2025</a:t>
            </a:r>
          </a:p>
        </p:txBody>
      </p:sp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86B1E0B-9DFC-1C19-8111-276C4ADCE2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73" y="573796"/>
            <a:ext cx="3834244" cy="1135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28700" y="2713896"/>
          <a:ext cx="16230600" cy="6172596"/>
        </p:xfrm>
        <a:graphic>
          <a:graphicData uri="http://schemas.openxmlformats.org/drawingml/2006/table">
            <a:tbl>
              <a:tblPr/>
              <a:tblGrid>
                <a:gridCol w="1575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Political factors ..........................................................................................................................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Economic factors 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 dirty="0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factors .............................................................................................................................</a:t>
                      </a:r>
                      <a:endParaRPr lang="en-US" sz="11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Technological factors 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factors 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Legal factors ..............................................................................................................................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SWOT Analysis 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Launch roadmap 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4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References ................................................................................................................................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1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999" dirty="0">
                          <a:solidFill>
                            <a:srgbClr val="3337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lang="en-US" sz="11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F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A5D8595-F6DB-0C28-A609-95144A7380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573796"/>
            <a:ext cx="3834244" cy="1135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30243"/>
            <a:ext cx="6541423" cy="547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sed do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eiusmod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tempor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incididunt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labore et dolore magna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aliqua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Ut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exercitation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ullamco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laboris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nisi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Duis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aute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irure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reprehenderit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esse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cillum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dolore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fugiat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pariatur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Excepteur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sint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occaecat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cupidatat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proident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sunt in culpa qui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officia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deserunt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mollit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anim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id est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laborum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(Doe, 2023)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17249" y="2945524"/>
            <a:ext cx="6395408" cy="29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Figure 1. Bulgarian Population in 2010-2024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7249" y="7694976"/>
            <a:ext cx="6395408" cy="294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(The World Bank, 2025)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0414C8C-252A-51D0-87AD-C5E4BA20D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919922"/>
              </p:ext>
            </p:extLst>
          </p:nvPr>
        </p:nvGraphicFramePr>
        <p:xfrm>
          <a:off x="8488832" y="3410090"/>
          <a:ext cx="865224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8A2D6D88-B290-B500-599D-3D026A5A8D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B46A0292-6FCC-01B0-442B-6EB7FBF1AB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573796"/>
            <a:ext cx="3834244" cy="1135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726909"/>
            <a:ext cx="6541423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Sed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perspiciatis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unde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omnis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iste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natus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error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accusantium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doloremque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laudantium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totam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rem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aperiam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eaque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ipsa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quae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ab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illo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inventore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veritatis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et quasi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architecto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beatae vitae dicta sunt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explicabo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(Petrov, 2025) Nemo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ipsam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quia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aspernatur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odit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aut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fugit, sed quia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consequuntur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magni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dolores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eos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qui ratione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voluptatem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sequi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nesciunt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Neque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porro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quisquam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est, qui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dolorem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ipsum quia dolor sit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adipisci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err="1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3000" dirty="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. (NSI, 2018)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pic>
        <p:nvPicPr>
          <p:cNvPr id="10" name="Picture 9" descr="Skyscrapers shown from view looking up">
            <a:extLst>
              <a:ext uri="{FF2B5EF4-FFF2-40B4-BE49-F238E27FC236}">
                <a16:creationId xmlns:a16="http://schemas.microsoft.com/office/drawing/2014/main" id="{3D24CA0F-5BFB-C6D5-8BD5-DE81E1286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/>
          <a:stretch>
            <a:fillRect/>
          </a:stretch>
        </p:blipFill>
        <p:spPr>
          <a:xfrm>
            <a:off x="8554106" y="2711845"/>
            <a:ext cx="8733547" cy="6187659"/>
          </a:xfrm>
          <a:prstGeom prst="rect">
            <a:avLst/>
          </a:prstGeom>
        </p:spPr>
      </p:pic>
      <p:pic>
        <p:nvPicPr>
          <p:cNvPr id="2" name="Picture 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92999BE-52EE-4076-975C-0235293E78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573796"/>
            <a:ext cx="3834244" cy="11359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921533"/>
            <a:ext cx="7525406" cy="6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4"/>
              </a:lnSpc>
            </a:pPr>
            <a:r>
              <a:rPr lang="en-US" sz="4874" spc="-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034243" y="9372184"/>
            <a:ext cx="807859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23421"/>
            <a:ext cx="16230600" cy="6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1. Lorem ipsum dolor sit amet, consectetur adipiscing elit, sed do eiusmod tempor incididunt ut labore et dolore magna aliqua.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2. Ut enim ad minim veniam, quis nostrud exercitation ullamco laboris nisi ut aliquip ex ea commodo consequat.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3. Duis aute irure dolor in reprehenderit in voluptate velit esse cillum dolore eu fugiat nulla pariatur.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4. Excepteur sint occaecat cupidatat non proident, sunt in culpa qui officia deserunt mollit anim id est laborum.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5. Lorem ipsum dolor sit amet, consectetur adipiscing elit, sed do eiusmod tempor incididunt ut labore et dolore magna aliqua.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6. Ut enim ad minim veniam, quis nostrud exercitation ullamco laboris nisi ut aliquip ex ea commodo consequat.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7. Duis aute irure dolor in reprehenderit in voluptate velit esse cillum dolore eu fugiat nulla pariatur. </a:t>
            </a:r>
          </a:p>
          <a:p>
            <a:pPr algn="just">
              <a:lnSpc>
                <a:spcPts val="3300"/>
              </a:lnSpc>
            </a:pPr>
            <a:r>
              <a:rPr lang="en-US" sz="3000">
                <a:solidFill>
                  <a:srgbClr val="33372C"/>
                </a:solidFill>
                <a:latin typeface="Arial"/>
                <a:ea typeface="Arial"/>
                <a:cs typeface="Arial"/>
                <a:sym typeface="Arial"/>
              </a:rPr>
              <a:t>8. Excepteur sint occaecat cupidatat non proident, sunt in culpa qui officia deserunt mollit anim id est laborum.</a:t>
            </a: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96514" y="573796"/>
            <a:ext cx="3062786" cy="1135972"/>
          </a:xfrm>
          <a:custGeom>
            <a:avLst/>
            <a:gdLst/>
            <a:ahLst/>
            <a:cxnLst/>
            <a:rect l="l" t="t" r="r" b="b"/>
            <a:pathLst>
              <a:path w="3062786" h="1135972">
                <a:moveTo>
                  <a:pt x="0" y="0"/>
                </a:moveTo>
                <a:lnTo>
                  <a:pt x="3062786" y="0"/>
                </a:lnTo>
                <a:lnTo>
                  <a:pt x="3062786" y="1135972"/>
                </a:lnTo>
                <a:lnTo>
                  <a:pt x="0" y="1135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G"/>
          </a:p>
        </p:txBody>
      </p:sp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7ABB62A-D88A-1C3C-F66D-924CD36418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573796"/>
            <a:ext cx="3834244" cy="11359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440</Words>
  <Application>Microsoft Macintosh PowerPoint</Application>
  <PresentationFormat>Custom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cp:lastModifiedBy>Alexander Shorukov</cp:lastModifiedBy>
  <cp:revision>5</cp:revision>
  <dcterms:created xsi:type="dcterms:W3CDTF">2006-08-16T00:00:00Z</dcterms:created>
  <dcterms:modified xsi:type="dcterms:W3CDTF">2026-01-20T08:43:31Z</dcterms:modified>
  <dc:identifier>DAG-3UiP1oY</dc:identifier>
</cp:coreProperties>
</file>